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57" r:id="rId3"/>
    <p:sldId id="259" r:id="rId4"/>
    <p:sldId id="261" r:id="rId5"/>
    <p:sldId id="265" r:id="rId6"/>
    <p:sldId id="260" r:id="rId7"/>
    <p:sldId id="262" r:id="rId8"/>
    <p:sldId id="263" r:id="rId9"/>
    <p:sldId id="264" r:id="rId10"/>
    <p:sldId id="272" r:id="rId11"/>
    <p:sldId id="273" r:id="rId12"/>
    <p:sldId id="274" r:id="rId13"/>
    <p:sldId id="266" r:id="rId14"/>
    <p:sldId id="270" r:id="rId15"/>
    <p:sldId id="271" r:id="rId16"/>
    <p:sldId id="275" r:id="rId17"/>
    <p:sldId id="276" r:id="rId18"/>
    <p:sldId id="268" r:id="rId19"/>
    <p:sldId id="277" r:id="rId20"/>
    <p:sldId id="26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87" autoAdjust="0"/>
    <p:restoredTop sz="86380" autoAdjust="0"/>
  </p:normalViewPr>
  <p:slideViewPr>
    <p:cSldViewPr>
      <p:cViewPr varScale="1">
        <p:scale>
          <a:sx n="81" d="100"/>
          <a:sy n="81" d="100"/>
        </p:scale>
        <p:origin x="1987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748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F4812-202B-4039-AA87-DB6DC659E35C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D2C9D-5215-4FE8-9E22-509240181E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D2C9D-5215-4FE8-9E22-509240181ED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D2C9D-5215-4FE8-9E22-509240181ED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D2C9D-5215-4FE8-9E22-509240181ED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D2C9D-5215-4FE8-9E22-509240181ED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1625-57CE-4F07-A817-E9797D8AB41E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A220-DAF7-4328-A88E-07D5155B2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1625-57CE-4F07-A817-E9797D8AB41E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A220-DAF7-4328-A88E-07D5155B2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1625-57CE-4F07-A817-E9797D8AB41E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A220-DAF7-4328-A88E-07D5155B2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1625-57CE-4F07-A817-E9797D8AB41E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A220-DAF7-4328-A88E-07D5155B2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1625-57CE-4F07-A817-E9797D8AB41E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A220-DAF7-4328-A88E-07D5155B2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1625-57CE-4F07-A817-E9797D8AB41E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A220-DAF7-4328-A88E-07D5155B2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1625-57CE-4F07-A817-E9797D8AB41E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A220-DAF7-4328-A88E-07D5155B2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1625-57CE-4F07-A817-E9797D8AB41E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A220-DAF7-4328-A88E-07D5155B2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1625-57CE-4F07-A817-E9797D8AB41E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A220-DAF7-4328-A88E-07D5155B2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1625-57CE-4F07-A817-E9797D8AB41E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A220-DAF7-4328-A88E-07D5155B2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1625-57CE-4F07-A817-E9797D8AB41E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9A220-DAF7-4328-A88E-07D5155B2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01625-57CE-4F07-A817-E9797D8AB41E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9A220-DAF7-4328-A88E-07D5155B24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oktlib.ru/uploadedFiles/files/&#1054;&#1073;&#1079;&#1086;&#1088;%20&#1083;&#1080;&#1090;&#1077;&#1088;&#1072;&#1090;&#1091;&#1088;&#1099;/2021/den-pamyati-yunym-geroyam.pdf" TargetMode="External"/><Relationship Id="rId2" Type="http://schemas.openxmlformats.org/officeDocument/2006/relationships/hyperlink" Target="http://www.big-library.info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2" name="Picture 10" descr="https://avatars.mds.yandex.net/i?id=7e2f58e0a10ac9bcfda0a9b53b48ca5297094ce4-10141919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4214818"/>
            <a:ext cx="2428860" cy="2428861"/>
          </a:xfrm>
          <a:prstGeom prst="rect">
            <a:avLst/>
          </a:prstGeom>
          <a:noFill/>
        </p:spPr>
      </p:pic>
      <p:pic>
        <p:nvPicPr>
          <p:cNvPr id="13320" name="Picture 8" descr="https://avatars.mds.yandex.net/i?id=04d6eb418c9c02304778b77ae440965dd74cc4b5-4034522-images-thumbs&amp;n=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143380"/>
            <a:ext cx="3286116" cy="252122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02681"/>
          </a:xfrm>
        </p:spPr>
        <p:txBody>
          <a:bodyPr>
            <a:normAutofit/>
          </a:bodyPr>
          <a:lstStyle/>
          <a:p>
            <a:r>
              <a:rPr lang="ru-RU" sz="1400" b="1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 общеобразовательное  учреждение основная школа № 25 г. </a:t>
            </a:r>
            <a:r>
              <a:rPr lang="ru-RU" sz="1400" b="1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</a:t>
            </a:r>
            <a:br>
              <a:rPr lang="ru-RU" sz="1400" b="1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8520" y="3480511"/>
            <a:ext cx="6400800" cy="1752600"/>
          </a:xfrm>
        </p:spPr>
        <p:txBody>
          <a:bodyPr>
            <a:noAutofit/>
          </a:bodyPr>
          <a:lstStyle/>
          <a:p>
            <a:pPr marL="228600" lvl="0" indent="-228600" algn="r">
              <a:lnSpc>
                <a:spcPct val="120000"/>
              </a:lnSpc>
              <a:spcBef>
                <a:spcPts val="1000"/>
              </a:spcBef>
              <a:buClr>
                <a:prstClr val="black"/>
              </a:buClr>
            </a:pPr>
            <a:r>
              <a:rPr lang="ru-RU" sz="1400" b="1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</a:t>
            </a:r>
          </a:p>
          <a:p>
            <a:pPr marL="228600" lvl="0" indent="-228600" algn="r">
              <a:lnSpc>
                <a:spcPct val="120000"/>
              </a:lnSpc>
              <a:spcBef>
                <a:spcPts val="1000"/>
              </a:spcBef>
              <a:buClr>
                <a:prstClr val="black"/>
              </a:buClr>
            </a:pPr>
            <a:r>
              <a:rPr lang="ru-RU" sz="1400" b="1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Лебедева </a:t>
            </a:r>
            <a:r>
              <a:rPr lang="ru-RU" sz="1400" b="1" cap="all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маргарита</a:t>
            </a:r>
            <a:endParaRPr lang="ru-RU" sz="1400" cap="all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r">
              <a:lnSpc>
                <a:spcPct val="120000"/>
              </a:lnSpc>
              <a:spcBef>
                <a:spcPts val="1000"/>
              </a:spcBef>
              <a:buClr>
                <a:prstClr val="black"/>
              </a:buClr>
            </a:pPr>
            <a:r>
              <a:rPr lang="ru-RU" sz="1400" cap="all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УЧАЩаяСЯ</a:t>
            </a:r>
            <a:r>
              <a:rPr lang="ru-RU" sz="14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КЛАССА </a:t>
            </a:r>
          </a:p>
          <a:p>
            <a:pPr marL="228600" lvl="0" indent="-228600" algn="r">
              <a:lnSpc>
                <a:spcPct val="120000"/>
              </a:lnSpc>
              <a:spcBef>
                <a:spcPts val="1000"/>
              </a:spcBef>
              <a:buClr>
                <a:prstClr val="black"/>
              </a:buClr>
            </a:pPr>
            <a:r>
              <a:rPr lang="ru-RU" sz="1400" b="1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</a:t>
            </a:r>
          </a:p>
          <a:p>
            <a:pPr marL="228600" lvl="0" indent="-228600" algn="r">
              <a:lnSpc>
                <a:spcPct val="120000"/>
              </a:lnSpc>
              <a:spcBef>
                <a:spcPts val="1000"/>
              </a:spcBef>
              <a:buClr>
                <a:prstClr val="black"/>
              </a:buClr>
            </a:pPr>
            <a:r>
              <a:rPr lang="ru-RU" sz="14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Шевцова Н.В,</a:t>
            </a:r>
          </a:p>
          <a:p>
            <a:pPr marL="228600" lvl="0" indent="-228600" algn="r">
              <a:lnSpc>
                <a:spcPct val="120000"/>
              </a:lnSpc>
              <a:spcBef>
                <a:spcPts val="1000"/>
              </a:spcBef>
              <a:buClr>
                <a:prstClr val="black"/>
              </a:buClr>
            </a:pPr>
            <a:r>
              <a:rPr lang="ru-RU" sz="14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русского </a:t>
            </a:r>
          </a:p>
          <a:p>
            <a:pPr marL="228600" lvl="0" indent="-228600" algn="r">
              <a:lnSpc>
                <a:spcPct val="120000"/>
              </a:lnSpc>
              <a:spcBef>
                <a:spcPts val="1000"/>
              </a:spcBef>
              <a:buClr>
                <a:prstClr val="black"/>
              </a:buClr>
            </a:pPr>
            <a:r>
              <a:rPr lang="ru-RU" sz="14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языка и литературы </a:t>
            </a:r>
          </a:p>
          <a:p>
            <a:pPr marL="228600" lvl="0" indent="-228600" algn="r">
              <a:lnSpc>
                <a:spcPct val="120000"/>
              </a:lnSpc>
              <a:spcBef>
                <a:spcPts val="1000"/>
              </a:spcBef>
              <a:buClr>
                <a:prstClr val="black"/>
              </a:buClr>
            </a:pPr>
            <a:r>
              <a:rPr lang="ru-RU" sz="14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МАОУ ОШ№ 25 </a:t>
            </a:r>
          </a:p>
          <a:p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84252"/>
            <a:ext cx="8712968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XV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конференция НОУ ИНТЕЛЛЕКТ – 2025»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Секция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«Литература»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Маленькие герои большой войны»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 по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литературе</a:t>
            </a:r>
            <a:endParaRPr 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Анкетный опрос учащихся:</a:t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47709" y="1721074"/>
            <a:ext cx="9191710" cy="513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16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Анкетный опрос учащихся:</a:t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158195"/>
            <a:ext cx="9144000" cy="569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34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Анкетный опрос учащихся:</a:t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276873"/>
            <a:ext cx="9206518" cy="4581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1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0" y="642918"/>
          <a:ext cx="9144000" cy="536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2" name="Документ" r:id="rId3" imgW="9860622" imgH="5782204" progId="Word.Document.12">
                  <p:embed/>
                </p:oleObj>
              </mc:Choice>
              <mc:Fallback>
                <p:oleObj name="Документ" r:id="rId3" imgW="9860622" imgH="5782204" progId="Word.Document.12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42918"/>
                        <a:ext cx="9144000" cy="536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723010"/>
              </p:ext>
            </p:extLst>
          </p:nvPr>
        </p:nvGraphicFramePr>
        <p:xfrm>
          <a:off x="-1" y="0"/>
          <a:ext cx="9144000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1460597">
                  <a:extLst>
                    <a:ext uri="{9D8B030D-6E8A-4147-A177-3AD203B41FA5}">
                      <a16:colId xmlns:a16="http://schemas.microsoft.com/office/drawing/2014/main" val="1379563726"/>
                    </a:ext>
                  </a:extLst>
                </a:gridCol>
                <a:gridCol w="1168830">
                  <a:extLst>
                    <a:ext uri="{9D8B030D-6E8A-4147-A177-3AD203B41FA5}">
                      <a16:colId xmlns:a16="http://schemas.microsoft.com/office/drawing/2014/main" val="467392298"/>
                    </a:ext>
                  </a:extLst>
                </a:gridCol>
                <a:gridCol w="1522239">
                  <a:extLst>
                    <a:ext uri="{9D8B030D-6E8A-4147-A177-3AD203B41FA5}">
                      <a16:colId xmlns:a16="http://schemas.microsoft.com/office/drawing/2014/main" val="3575069387"/>
                    </a:ext>
                  </a:extLst>
                </a:gridCol>
                <a:gridCol w="1256303">
                  <a:extLst>
                    <a:ext uri="{9D8B030D-6E8A-4147-A177-3AD203B41FA5}">
                      <a16:colId xmlns:a16="http://schemas.microsoft.com/office/drawing/2014/main" val="2197154514"/>
                    </a:ext>
                  </a:extLst>
                </a:gridCol>
                <a:gridCol w="1259237">
                  <a:extLst>
                    <a:ext uri="{9D8B030D-6E8A-4147-A177-3AD203B41FA5}">
                      <a16:colId xmlns:a16="http://schemas.microsoft.com/office/drawing/2014/main" val="4279236653"/>
                    </a:ext>
                  </a:extLst>
                </a:gridCol>
                <a:gridCol w="1380171">
                  <a:extLst>
                    <a:ext uri="{9D8B030D-6E8A-4147-A177-3AD203B41FA5}">
                      <a16:colId xmlns:a16="http://schemas.microsoft.com/office/drawing/2014/main" val="295750242"/>
                    </a:ext>
                  </a:extLst>
                </a:gridCol>
                <a:gridCol w="1096623">
                  <a:extLst>
                    <a:ext uri="{9D8B030D-6E8A-4147-A177-3AD203B41FA5}">
                      <a16:colId xmlns:a16="http://schemas.microsoft.com/office/drawing/2014/main" val="1830522582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 marL="0" lvl="0" indent="0">
                        <a:lnSpc>
                          <a:spcPts val="1230"/>
                        </a:lnSpc>
                        <a:spcAft>
                          <a:spcPts val="0"/>
                        </a:spcAft>
                        <a:buSzPts val="1100"/>
                        <a:buFont typeface="Times New Roman" panose="02020603050405020304" pitchFamily="18" charset="0"/>
                        <a:buNone/>
                      </a:pP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И.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Носов.</a:t>
                      </a:r>
                      <a:endParaRPr lang="ru-RU" sz="1200" spc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25755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7945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«Витя</a:t>
                      </a:r>
                      <a:r>
                        <a:rPr lang="ru-RU" sz="1200" spc="-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Коробков».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94" marR="463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11303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Витя</a:t>
                      </a:r>
                      <a:r>
                        <a:rPr lang="ru-RU" sz="1200" spc="-7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Коробков,</a:t>
                      </a:r>
                      <a:r>
                        <a:rPr lang="ru-RU" sz="1200" spc="-7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лет. В школу пошёл на год</a:t>
                      </a:r>
                    </a:p>
                    <a:p>
                      <a:pPr marL="67945" marR="179070">
                        <a:spcAft>
                          <a:spcPts val="0"/>
                        </a:spcAft>
                      </a:pPr>
                      <a:r>
                        <a:rPr lang="ru-RU" sz="12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раньше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сверстников,</a:t>
                      </a:r>
                      <a:r>
                        <a:rPr lang="ru-RU" sz="1200" spc="-7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так как сам выучил азбуку, хорошо читал и писал.</a:t>
                      </a:r>
                    </a:p>
                    <a:p>
                      <a:pPr marL="67945" marR="19685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Витя отлично учился по всем предметам, но особенно</a:t>
                      </a:r>
                      <a:r>
                        <a:rPr lang="ru-RU" sz="1200" spc="-7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любил </a:t>
                      </a:r>
                      <a:r>
                        <a:rPr lang="ru-RU" sz="12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рисование.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ru-RU" sz="12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Посещал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ru-RU" sz="12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художественную школу.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 мальчика удивительная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 marR="11303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память, смекалка и</a:t>
                      </a:r>
                      <a:r>
                        <a:rPr lang="ru-RU" sz="1200" spc="-7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отвага.</a:t>
                      </a:r>
                      <a:r>
                        <a:rPr lang="ru-RU" sz="1200" spc="-7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Никогда не терялся и находил</a:t>
                      </a:r>
                      <a:r>
                        <a:rPr lang="ru-RU" sz="1200" spc="-7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выход</a:t>
                      </a:r>
                      <a:r>
                        <a:rPr lang="ru-RU" sz="1200" spc="-7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самых сложных </a:t>
                      </a:r>
                      <a:r>
                        <a:rPr lang="ru-RU" sz="1200" spc="-1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ситуаций.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94" marR="463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02235" lvl="0" indent="0">
                        <a:spcAft>
                          <a:spcPts val="0"/>
                        </a:spcAft>
                        <a:buSzPts val="1000"/>
                        <a:buFont typeface="Times New Roman" panose="02020603050405020304" pitchFamily="18" charset="0"/>
                        <a:buNone/>
                        <a:tabLst>
                          <a:tab pos="173355" algn="l"/>
                        </a:tabLst>
                      </a:pP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Витя</a:t>
                      </a:r>
                      <a:r>
                        <a:rPr lang="ru-RU" sz="1200" spc="-6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помог</a:t>
                      </a:r>
                      <a:r>
                        <a:rPr lang="ru-RU" sz="1200" spc="-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одному из офицеров с группой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десантников отыскать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брошенную немцами в спешке комендатуру, чтобы вывезти оттуда их</a:t>
                      </a:r>
                    </a:p>
                    <a:p>
                      <a:pPr marL="68580" marR="113030"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секретные документы.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02235" lvl="0" indent="0" algn="just">
                        <a:spcAft>
                          <a:spcPts val="0"/>
                        </a:spcAft>
                        <a:buSzPts val="1000"/>
                        <a:buFont typeface="Times New Roman" panose="02020603050405020304" pitchFamily="18" charset="0"/>
                        <a:buNone/>
                        <a:tabLst>
                          <a:tab pos="208280" algn="l"/>
                        </a:tabLst>
                      </a:pP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Виктор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одиночку повёл</a:t>
                      </a:r>
                      <a:r>
                        <a:rPr lang="ru-RU" sz="12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боевой</a:t>
                      </a:r>
                      <a:r>
                        <a:rPr lang="ru-RU" sz="12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отряд</a:t>
                      </a:r>
                      <a:r>
                        <a:rPr lang="ru-RU" sz="12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200" spc="-1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Эйсерес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spc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24790" lvl="0" indent="0">
                        <a:spcAft>
                          <a:spcPts val="0"/>
                        </a:spcAft>
                        <a:buSzPts val="1000"/>
                        <a:buFont typeface="Times New Roman" panose="02020603050405020304" pitchFamily="18" charset="0"/>
                        <a:buNone/>
                        <a:tabLst>
                          <a:tab pos="173355" algn="l"/>
                        </a:tabLst>
                      </a:pP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Витя привлёк внимание к себе, отвлекая</a:t>
                      </a:r>
                      <a:r>
                        <a:rPr lang="ru-RU" sz="1200" spc="-6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немцев</a:t>
                      </a:r>
                      <a:r>
                        <a:rPr lang="ru-RU" sz="1200" spc="-6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больного отца. Он достал из кармана трофейную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губную гармошку и начал</a:t>
                      </a:r>
                    </a:p>
                    <a:p>
                      <a:pPr marL="68580" marR="11303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наигрывать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мелодии немецких песенок.</a:t>
                      </a:r>
                    </a:p>
                    <a:p>
                      <a:pPr marL="0" marR="154940" lvl="0" indent="0">
                        <a:spcAft>
                          <a:spcPts val="0"/>
                        </a:spcAft>
                        <a:buSzPts val="1000"/>
                        <a:buFont typeface="Times New Roman" panose="02020603050405020304" pitchFamily="18" charset="0"/>
                        <a:buNone/>
                        <a:tabLst>
                          <a:tab pos="208280" algn="l"/>
                        </a:tabLst>
                      </a:pP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Жесткие пытки и допросы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сломили Витю. Стойкость</a:t>
                      </a:r>
                    </a:p>
                    <a:p>
                      <a:pPr marL="6858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мальчика,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которому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застенках немецкого лагеря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исполнилось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8580" marR="11303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пятнадцать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лет, поражала даже</a:t>
                      </a:r>
                    </a:p>
                    <a:p>
                      <a:pPr marL="68580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палачей.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94" marR="463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344805" lvl="0" indent="-342900">
                        <a:spcAft>
                          <a:spcPts val="0"/>
                        </a:spcAft>
                        <a:buSzPts val="1000"/>
                        <a:buFont typeface="Times New Roman" panose="02020603050405020304" pitchFamily="18" charset="0"/>
                        <a:buAutoNum type="arabicPeriod"/>
                        <a:tabLst>
                          <a:tab pos="172720" algn="l"/>
                        </a:tabLst>
                      </a:pPr>
                      <a:r>
                        <a:rPr lang="ru-RU" sz="12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Витя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возненавидел </a:t>
                      </a:r>
                      <a:r>
                        <a:rPr lang="ru-RU" sz="1200" spc="-1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оккупантов.</a:t>
                      </a:r>
                    </a:p>
                    <a:p>
                      <a:pPr marL="342900" marR="344805" lvl="0" indent="-342900">
                        <a:spcAft>
                          <a:spcPts val="0"/>
                        </a:spcAft>
                        <a:buSzPts val="1000"/>
                        <a:buFont typeface="Times New Roman" panose="02020603050405020304" pitchFamily="18" charset="0"/>
                        <a:buAutoNum type="arabicPeriod"/>
                        <a:tabLst>
                          <a:tab pos="172720" algn="l"/>
                        </a:tabLst>
                      </a:pPr>
                      <a:r>
                        <a:rPr lang="ru-RU" sz="1200" spc="-1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Отец</a:t>
                      </a:r>
                      <a:endParaRPr lang="ru-RU" sz="1200" spc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расстрелян.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94" marR="463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34290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«9 марта в камеру, где к тому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времени было много </a:t>
                      </a:r>
                      <a:r>
                        <a:rPr lang="ru-RU" sz="12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новых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 marR="17272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арестованных, вошли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офицер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солдаты: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-Коробков!-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 marR="9652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коверкая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русскую речь сказал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фашист.-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 marR="342900"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Выходи!» Виктор Михайлович Коробков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 marR="26289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посмертно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был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награждён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медалью «За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отвагу».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 marR="17272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Взят</a:t>
                      </a:r>
                      <a:r>
                        <a:rPr lang="ru-RU" sz="1200" spc="-6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плен</a:t>
                      </a:r>
                      <a:r>
                        <a:rPr lang="ru-RU" sz="1200" spc="-6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расстрелян.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94" marR="463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ru-RU" sz="1200" b="1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Виктор Михайлович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6675">
                        <a:lnSpc>
                          <a:spcPts val="135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Коробков</a:t>
                      </a:r>
                      <a:r>
                        <a:rPr lang="ru-RU" sz="1200" b="1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(4</a:t>
                      </a:r>
                      <a:r>
                        <a:rPr lang="ru-RU" sz="1200" spc="-5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-2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марта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6675" marR="161925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1929</a:t>
                      </a:r>
                      <a:r>
                        <a:rPr lang="ru-RU" sz="1200" spc="-75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года, </a:t>
                      </a:r>
                      <a:r>
                        <a:rPr lang="ru-RU" sz="1200" spc="-1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Феодосия,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Крымская АССР, РСФСР</a:t>
                      </a:r>
                      <a:r>
                        <a:rPr lang="ru-RU" sz="1200" spc="-55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ru-RU" sz="1200" spc="-65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200" spc="-65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марта 1944</a:t>
                      </a:r>
                      <a:r>
                        <a:rPr lang="ru-RU" sz="1200" spc="-5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года, там</a:t>
                      </a:r>
                      <a:r>
                        <a:rPr lang="ru-RU" sz="1200" spc="-5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-25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— участник </a:t>
                      </a:r>
                      <a:r>
                        <a:rPr lang="ru-RU" sz="1200" spc="-1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антифашистского 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сопротивления</a:t>
                      </a:r>
                      <a:r>
                        <a:rPr lang="ru-RU" sz="1200" spc="-75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 время Великой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Отечественной войны.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94" marR="463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Разведчик.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394" marR="463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349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31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853017"/>
              </p:ext>
            </p:extLst>
          </p:nvPr>
        </p:nvGraphicFramePr>
        <p:xfrm>
          <a:off x="1" y="0"/>
          <a:ext cx="9144000" cy="7162800"/>
        </p:xfrm>
        <a:graphic>
          <a:graphicData uri="http://schemas.openxmlformats.org/drawingml/2006/table">
            <a:tbl>
              <a:tblPr firstRow="1" firstCol="1" bandRow="1"/>
              <a:tblGrid>
                <a:gridCol w="1460598">
                  <a:extLst>
                    <a:ext uri="{9D8B030D-6E8A-4147-A177-3AD203B41FA5}">
                      <a16:colId xmlns:a16="http://schemas.microsoft.com/office/drawing/2014/main" val="1930807319"/>
                    </a:ext>
                  </a:extLst>
                </a:gridCol>
                <a:gridCol w="1168831">
                  <a:extLst>
                    <a:ext uri="{9D8B030D-6E8A-4147-A177-3AD203B41FA5}">
                      <a16:colId xmlns:a16="http://schemas.microsoft.com/office/drawing/2014/main" val="726848719"/>
                    </a:ext>
                  </a:extLst>
                </a:gridCol>
                <a:gridCol w="1522238">
                  <a:extLst>
                    <a:ext uri="{9D8B030D-6E8A-4147-A177-3AD203B41FA5}">
                      <a16:colId xmlns:a16="http://schemas.microsoft.com/office/drawing/2014/main" val="2908977878"/>
                    </a:ext>
                  </a:extLst>
                </a:gridCol>
                <a:gridCol w="1256303">
                  <a:extLst>
                    <a:ext uri="{9D8B030D-6E8A-4147-A177-3AD203B41FA5}">
                      <a16:colId xmlns:a16="http://schemas.microsoft.com/office/drawing/2014/main" val="2188389546"/>
                    </a:ext>
                  </a:extLst>
                </a:gridCol>
                <a:gridCol w="1259237">
                  <a:extLst>
                    <a:ext uri="{9D8B030D-6E8A-4147-A177-3AD203B41FA5}">
                      <a16:colId xmlns:a16="http://schemas.microsoft.com/office/drawing/2014/main" val="2356436312"/>
                    </a:ext>
                  </a:extLst>
                </a:gridCol>
                <a:gridCol w="1380170">
                  <a:extLst>
                    <a:ext uri="{9D8B030D-6E8A-4147-A177-3AD203B41FA5}">
                      <a16:colId xmlns:a16="http://schemas.microsoft.com/office/drawing/2014/main" val="519512450"/>
                    </a:ext>
                  </a:extLst>
                </a:gridCol>
                <a:gridCol w="1096623">
                  <a:extLst>
                    <a:ext uri="{9D8B030D-6E8A-4147-A177-3AD203B41FA5}">
                      <a16:colId xmlns:a16="http://schemas.microsoft.com/office/drawing/2014/main" val="2927092708"/>
                    </a:ext>
                  </a:extLst>
                </a:gridCol>
              </a:tblGrid>
              <a:tr h="221226">
                <a:tc rowSpan="2"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3.И.</a:t>
                      </a:r>
                      <a:r>
                        <a:rPr lang="ru-RU" sz="12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Носов.</a:t>
                      </a:r>
                    </a:p>
                    <a:p>
                      <a:pPr marL="6858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79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spc="-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Володя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Дубинин».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32" marR="56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67945" marR="133350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Володя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Дубинин, 14 лет, родился в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Керчи.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32" marR="56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6858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1.С первых дней партизанской войны Володя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товарищами участвовал в боях в штольнях и галереях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подземелья.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230"/>
                        </a:lnSpc>
                        <a:spcAft>
                          <a:spcPts val="0"/>
                        </a:spcAft>
                        <a:buSzPts val="1100"/>
                        <a:buFont typeface="Times New Roman" panose="02020603050405020304" pitchFamily="18" charset="0"/>
                        <a:buAutoNum type="arabicPeriod" startAt="2"/>
                        <a:tabLst>
                          <a:tab pos="208280" algn="l"/>
                        </a:tabLst>
                      </a:pP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Участвовал в разведке в тылу врага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spc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104775" lvl="0" indent="-342900">
                        <a:spcBef>
                          <a:spcPts val="5"/>
                        </a:spcBef>
                        <a:spcAft>
                          <a:spcPts val="0"/>
                        </a:spcAft>
                        <a:buSzPts val="1100"/>
                        <a:buFont typeface="Times New Roman" panose="02020603050405020304" pitchFamily="18" charset="0"/>
                        <a:buAutoNum type="arabicPeriod" startAt="2"/>
                        <a:tabLst>
                          <a:tab pos="208280" algn="l"/>
                        </a:tabLst>
                      </a:pP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Володя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был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самым маленьким из всех, поэтому пробирался через щели катакомб на поверхность.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него зависело, будут ли</a:t>
                      </a:r>
                    </a:p>
                    <a:p>
                      <a:pPr marL="68580" marR="11303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землёй о том, что</a:t>
                      </a:r>
                    </a:p>
                    <a:p>
                      <a:pPr marL="68580" marR="11303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происходит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поверхности.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114300" lvl="0" indent="-342900">
                        <a:spcBef>
                          <a:spcPts val="5"/>
                        </a:spcBef>
                        <a:spcAft>
                          <a:spcPts val="0"/>
                        </a:spcAft>
                        <a:buSzPts val="1100"/>
                        <a:buFont typeface="Times New Roman" panose="02020603050405020304" pitchFamily="18" charset="0"/>
                        <a:buAutoNum type="arabicPeriod" startAt="2"/>
                        <a:tabLst>
                          <a:tab pos="209550" algn="l"/>
                        </a:tabLst>
                      </a:pP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«Решили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затопить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каменоломни!»-</a:t>
                      </a:r>
                      <a:endParaRPr lang="ru-RU" sz="1200" spc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8580" marR="11303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сообразил Володя. Мальчик своим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предупреждением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позволил выиграть время</a:t>
                      </a:r>
                      <a:r>
                        <a:rPr lang="ru-RU" sz="12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2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так,</a:t>
                      </a:r>
                      <a:r>
                        <a:rPr lang="ru-RU" sz="12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рискуя жизнью,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спас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своих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товарищей.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200"/>
                        </a:lnSpc>
                        <a:spcAft>
                          <a:spcPts val="0"/>
                        </a:spcAft>
                        <a:buSzPts val="1100"/>
                        <a:buFont typeface="Times New Roman" panose="02020603050405020304" pitchFamily="18" charset="0"/>
                        <a:buAutoNum type="arabicPeriod" startAt="2"/>
                        <a:tabLst>
                          <a:tab pos="208280" algn="l"/>
                        </a:tabLst>
                      </a:pP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Помогал</a:t>
                      </a:r>
                      <a:r>
                        <a:rPr lang="ru-RU" sz="12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сапёрам.</a:t>
                      </a:r>
                      <a:endParaRPr lang="ru-RU" sz="1200" spc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32" marR="56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67945" marR="26479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1.Отец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Володи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отправился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служить на</a:t>
                      </a:r>
                    </a:p>
                    <a:p>
                      <a:pPr marL="67945" marR="76835"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Черноморский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флот,</a:t>
                      </a:r>
                      <a:r>
                        <a:rPr lang="ru-RU" sz="1200" spc="-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</a:t>
                      </a:r>
                      <a:r>
                        <a:rPr lang="ru-RU" sz="1200" spc="-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Володя захотел</a:t>
                      </a:r>
                    </a:p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воевать,</a:t>
                      </a:r>
                      <a:r>
                        <a:rPr lang="ru-RU" sz="1200" spc="-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</a:t>
                      </a:r>
                      <a:r>
                        <a:rPr lang="ru-RU" sz="1200" spc="-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200" spc="-6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силу возраста его не могли взять в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армию.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337185" lvl="0" indent="-342900">
                        <a:spcAft>
                          <a:spcPts val="0"/>
                        </a:spcAft>
                        <a:buSzPts val="1100"/>
                        <a:buFont typeface="Times New Roman" panose="02020603050405020304" pitchFamily="18" charset="0"/>
                        <a:buAutoNum type="arabicPeriod" startAt="2"/>
                        <a:tabLst>
                          <a:tab pos="207645" algn="l"/>
                        </a:tabLst>
                      </a:pP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Володю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возложили поручения,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которые он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мужественно</a:t>
                      </a:r>
                      <a:endParaRPr lang="ru-RU" sz="1200" spc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 marR="7683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выполнял,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так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 только</a:t>
                      </a:r>
                      <a:r>
                        <a:rPr lang="ru-RU" sz="12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он</a:t>
                      </a:r>
                      <a:r>
                        <a:rPr lang="ru-RU" sz="12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мог</a:t>
                      </a:r>
                      <a:r>
                        <a:rPr lang="ru-RU" sz="12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это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делать.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283845" lvl="0" indent="-342900">
                        <a:spcAft>
                          <a:spcPts val="0"/>
                        </a:spcAft>
                        <a:buSzPts val="1100"/>
                        <a:buFont typeface="Times New Roman" panose="02020603050405020304" pitchFamily="18" charset="0"/>
                        <a:buAutoNum type="arabicPeriod" startAt="2"/>
                        <a:tabLst>
                          <a:tab pos="207645" algn="l"/>
                        </a:tabLst>
                      </a:pP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Надежды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прежнюю счастливую жизнь.</a:t>
                      </a:r>
                      <a:endParaRPr lang="ru-RU" sz="1200" spc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32" marR="56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67945" marR="9652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Погиб, помогая сапёрам: «Вдруг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раздался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страшный</a:t>
                      </a:r>
                      <a:r>
                        <a:rPr lang="ru-RU" sz="1200" spc="-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взрыв».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 marR="17272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Володя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погиб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четырьмя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 marR="172720"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сапёрами. Владимир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 marR="335915" algn="just"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Никифорович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Дубинин был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посмертно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награждён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орденом</a:t>
                      </a:r>
                      <a:r>
                        <a:rPr lang="ru-RU" sz="1200" spc="-7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Красного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Знамени.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32" marR="56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66675" marR="167005"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Володя</a:t>
                      </a:r>
                      <a:r>
                        <a:rPr lang="ru-RU" sz="1200" b="1" spc="-7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Дубинин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советский пионер- герой, бывший</a:t>
                      </a:r>
                    </a:p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участником партизанского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6675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отряда,</a:t>
                      </a:r>
                      <a:r>
                        <a:rPr lang="ru-RU" sz="12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воевавшего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против</a:t>
                      </a:r>
                      <a:r>
                        <a:rPr lang="ru-RU" sz="1200" spc="-6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фашистов</a:t>
                      </a:r>
                      <a:r>
                        <a:rPr lang="ru-RU" sz="1200" spc="-6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каменоломнях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6675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вблизи</a:t>
                      </a:r>
                      <a:r>
                        <a:rPr lang="ru-RU" sz="12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Керчи.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Володя Дубинин родился</a:t>
                      </a:r>
                      <a:r>
                        <a:rPr lang="ru-RU" sz="1200" spc="-75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ru-RU" sz="1200" spc="-75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августа 1927</a:t>
                      </a:r>
                      <a:r>
                        <a:rPr lang="ru-RU" sz="1200" spc="-5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  <a:r>
                        <a:rPr lang="ru-RU" sz="1200" spc="-1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200" spc="-1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городе </a:t>
                      </a:r>
                      <a:r>
                        <a:rPr lang="ru-RU" sz="1200" spc="-1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Керчь.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32" marR="56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Разведчик.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732" marR="56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4897396"/>
                  </a:ext>
                </a:extLst>
              </a:tr>
              <a:tr h="66367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7945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732" marR="567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291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01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ВЫВОДЫ: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9001000" cy="5141168"/>
          </a:xfrm>
        </p:spPr>
        <p:txBody>
          <a:bodyPr>
            <a:normAutofit fontScale="77500" lnSpcReduction="20000"/>
          </a:bodyPr>
          <a:lstStyle/>
          <a:p>
            <a:pPr lvl="0" algn="just">
              <a:lnSpc>
                <a:spcPct val="120000"/>
              </a:lnSpc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большинству юных героев, которые погибли, защищая Родину, было от 12 до 17 лет;</a:t>
            </a:r>
            <a:endParaRPr lang="ru-RU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многие ребята уходили в партизанские отряды, чтобы бороться с врагом, без разрешения на то своих родных и близких, или потеряв их;</a:t>
            </a:r>
            <a:endParaRPr lang="ru-RU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основном, юные солдаты осуществляли свою деятельность в партизанских отрядах в качестве разведчиков, связистов, распространителей листовок, поджигателей штабов противника,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подрывателей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мостов;</a:t>
            </a:r>
            <a:endParaRPr lang="ru-RU" sz="2400" b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buFont typeface="+mj-lt"/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писатели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воссоздавая тот или иной образ юного героя-антифашиста, не отступали от жизненной правды, от того прототипа, который они взяли за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основу.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3408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2132856"/>
            <a:ext cx="3621338" cy="3621338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633438"/>
            <a:ext cx="8229600" cy="1143000"/>
          </a:xfrm>
        </p:spPr>
        <p:txBody>
          <a:bodyPr>
            <a:noAutofit/>
          </a:bodyPr>
          <a:lstStyle/>
          <a:p>
            <a:pPr marL="457200" indent="450215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ИНФОРМАЦИОННЫЙ СБОРНИК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Маленькие герои большой войны»</a:t>
            </a:r>
            <a:r>
              <a:rPr lang="ru-RU" sz="32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48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6" name="Picture 6" descr="Steams gemenskap :: Guide :: Марксма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6632"/>
            <a:ext cx="3374856" cy="21514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00427"/>
            <a:ext cx="8602298" cy="117829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492896"/>
            <a:ext cx="85689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Я подтвердила свою гипотезу о том, что с помощью художественной литературы можно сформировать у одноклассников уважительное отношение к теме солдатского подвига и сохранить историческую память о великом  подвиге юных антифашистов   в  годы  Великой  Отечественной  войны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ЛИТЕРАТУРЫ: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30894" y="1271855"/>
            <a:ext cx="914400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Воскобойников «Валя Котик. Рассказы о юных героях». Издательство «Азбука», 2024.</a:t>
            </a:r>
            <a:endParaRPr lang="ru-RU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 Катаев «Сын полка».</a:t>
            </a:r>
            <a:r>
              <a:rPr lang="ru-RU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Москва: </a:t>
            </a:r>
            <a:r>
              <a:rPr lang="ru-RU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Эксмо</a:t>
            </a:r>
            <a:r>
              <a:rPr lang="ru-RU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2012. - 189, [1] с. : ил.; 21 см. - (Классика в школе).; ISBN 978-5-699-59785-7</a:t>
            </a:r>
            <a:endParaRPr lang="ru-RU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Л. Козлова «Надя Богданова».</a:t>
            </a:r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Москва: Издательство «Азбука», 1974 г. 30 с.</a:t>
            </a:r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 Надеждина «Лара Михеенко». </a:t>
            </a:r>
            <a:r>
              <a:rPr lang="ru-RU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Москва: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Издательство «Азбука»</a:t>
            </a:r>
            <a:r>
              <a:rPr lang="ru-RU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1981. - 16 с. : </a:t>
            </a:r>
            <a:r>
              <a:rPr lang="ru-RU" sz="1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цв</a:t>
            </a:r>
            <a:r>
              <a:rPr lang="ru-RU" sz="1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ил.; 27 см. - (Пионеры-герои).</a:t>
            </a:r>
            <a:endParaRPr lang="ru-RU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И. Носов «Витя Коробков», «Володя Дубинин». Юные герои Великой Отечественной войны. Рассказы. Москва : Махаон, 2021 . – 222, [1] с. : ил.</a:t>
            </a:r>
            <a:endParaRPr lang="ru-RU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И. Носов «Толя Шумов». Ю. Нечаев «Ваня Андрианов». Юные герои Великой Отечественной войны. Рассказы. Москва : Махаон, 2021 . – 222, [1] с. : ил. </a:t>
            </a:r>
            <a:endParaRPr lang="ru-RU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П. Ткачёв «Герасименко Люся». Москва: Издательство «Азбука», 1974 г. 30 с. </a:t>
            </a:r>
            <a:endParaRPr lang="ru-RU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 Успенский «Зоя Космодемьянская». </a:t>
            </a:r>
            <a:r>
              <a:rPr lang="ru-RU" sz="1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М.: Молодая гвардия, 1989. - 240 с. </a:t>
            </a:r>
            <a:endParaRPr lang="ru-RU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Большая электронная библиотека.  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http://www.big-library.info/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Дата обращения: 04.06.2024</a:t>
            </a:r>
            <a:endParaRPr lang="ru-RU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  <a:buSzPts val="1400"/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День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памяти юного героя-антифашиста Библиографический список аннотированной литературы. </a:t>
            </a: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URL:</a:t>
            </a: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https://oktlib.ru/uploadedFiles/files/</a:t>
            </a:r>
            <a:r>
              <a:rPr lang="ru-RU" sz="14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Обзор</a:t>
            </a:r>
            <a:r>
              <a:rPr lang="en-US" sz="14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%20</a:t>
            </a:r>
            <a:r>
              <a:rPr lang="ru-RU" sz="14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литературы</a:t>
            </a:r>
            <a:r>
              <a:rPr lang="en-US" sz="14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/2021/den-pamyati-yunym-geroyam.pdf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Дата обращения: 09.09.2024 </a:t>
            </a:r>
            <a:endParaRPr lang="ru-R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50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https://avatars.mds.yandex.net/i?id=4b8687a441e6854acd9a13910a6780379b3d3ccb-12399165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928894" cy="35004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0"/>
            <a:ext cx="6429388" cy="5013176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Герои </a:t>
            </a:r>
            <a:r>
              <a:rPr lang="ru-RU" sz="2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никогда не умирают,  герои в нашей </a:t>
            </a:r>
            <a:br>
              <a:rPr lang="ru-RU" sz="2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ru-RU" sz="2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памяти </a:t>
            </a:r>
            <a:r>
              <a:rPr lang="ru-RU" sz="2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живут… </a:t>
            </a:r>
            <a:br>
              <a:rPr lang="ru-RU" sz="2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амое </a:t>
            </a:r>
            <a:r>
              <a:rPr lang="ru-RU" sz="32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высокое звание из всех – защитник Отечества. </a:t>
            </a:r>
            <a:endParaRPr lang="ru-RU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Фон для презентации про войну 1941-1945 (86 фото) &quot; ФОНОВАЯ ГАЛЕРЕЯ КАТЕРИНЫ АСКВИ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063"/>
            <a:ext cx="9144000" cy="684493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071678"/>
            <a:ext cx="8786873" cy="2214578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https://avatars.mds.yandex.net/i?id=97aa8db619816d5d9b4d0cde25569f5a2a8925a5-7757016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0"/>
            <a:ext cx="3214710" cy="237576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2169" y="2375769"/>
            <a:ext cx="6338223" cy="144016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работы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endParaRPr lang="ru-RU" sz="1800" dirty="0">
              <a:effectLst/>
            </a:endParaRPr>
          </a:p>
        </p:txBody>
      </p:sp>
      <p:pic>
        <p:nvPicPr>
          <p:cNvPr id="26626" name="Picture 2" descr="FM3-22.68 Chapter 3 M240B Machine Gu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84168" y="4959556"/>
            <a:ext cx="3059832" cy="189844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5536" y="4077072"/>
            <a:ext cx="67687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познакомить современного читателя – школьника с прозой, посвященной теме борьбы юных героев с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фашизмом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 – День юного героя – антифашиста.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исследования:</a:t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7"/>
            <a:ext cx="8229600" cy="478634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Для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сохранения памяти о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Великой Отечественной войне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познакомиться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юными героями антифашистами на примере художественных произведений и создать информационный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альбом.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8" name="Picture 2" descr="https://avatars.mds.yandex.net/i?id=91089c64c26726336ffb791253dd688343e4e8b0-9181886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376246"/>
            <a:ext cx="3857652" cy="32690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00090"/>
            <a:ext cx="9144000" cy="771762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579296" cy="521497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анализа художественных произведений составить сводную таблицу о судьбе юных героев-антифашистов, их подвиги во время Великой Отечественной войны, выяснить, были ли у юных солдат прототипы из реальной жизни;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информационный альбом «Маленькие герои большой войны», побуждающий к прочтению художественной литературы данной тематики, и разместить его в папке на Яндекс.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Диске МАОУ ОШ №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г.Бор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по QR-коду.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примере жизни юных героев-антифашистов усилить патриотическое воспитание подрастающего поколения.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 descr="https://avatars.mds.yandex.net/i?id=a7e1523231e9fd634039892b23d915e319e94d89-10785559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114800"/>
            <a:ext cx="1844657" cy="2743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397194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Гипотеза: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 проведу анализ художественных произведений, в которых раскрывается тема подвига юных героев – антифашистов, то сумею сформировать в одноклассниках уважительное отношение к теме солдатского подвига и сохранить историческую память о великом подвиге юных антифашистов в годы Великой Отечественной войны</a:t>
            </a:r>
            <a:r>
              <a:rPr lang="ru-RU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Семейный конкурс &quot;Сурский рубеж в моей семье&quot; Мирослава, София, Валентина Фондеркины - YouTu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70126" cy="6907197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785794"/>
            <a:ext cx="8464454" cy="5305967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ИССЛЕДОВАНИЯ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солдатского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подвига,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героического поведения на примере образов юных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героев – антифашистов,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главных героев художественных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произведений.</a:t>
            </a:r>
          </a:p>
          <a:p>
            <a:r>
              <a:rPr lang="ru-RU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ИССЛЕДОВАНИЯ: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художественные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отечественной литературы, посвященные теме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подвига: В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Катаев «Сын полка», Н. Носов «Витя Коробков», «Володя Дубинин», Н. Надеждина «Лара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Михеенко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В. Воскобойников «Вале Котик», Н. Носов «Толя Шумов», В. А. Нечаев «Ваня Андрианов», П. Ткачев «Герасименко Люся», Л. Козлова «Надя Богданова», В. Успенский «Зоя Космодемьянская».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Фон для презентации про войну 1941-1945 (86 фото) &quot; ФОНОВАЯ ГАЛЕРЕЯ КАТЕРИНЫ АСКВИ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493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ИССЛЕДОВАНИЯ:</a:t>
            </a:r>
            <a:endParaRPr lang="ru-RU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4320" y="1285860"/>
            <a:ext cx="8512522" cy="49292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Теоретические: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изучение и анализ литературных источников, а также их сравнение;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полученных данных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Эмпирический: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анкетный опрос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Фон для презентации про войну 1941-1945 (86 фото) &quot; ФОНОВАЯ ГАЛЕРЕЯ КАТЕРИНЫ АСКВИ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820472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РАБОТЫ НАД ПРОЕКТОМ: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и анализ информации по теме.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 учащихся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– 9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выполнения работы.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презентационных материалов.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</TotalTime>
  <Words>1035</Words>
  <Application>Microsoft Office PowerPoint</Application>
  <PresentationFormat>Экран (4:3)</PresentationFormat>
  <Paragraphs>137</Paragraphs>
  <Slides>20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Тема Office</vt:lpstr>
      <vt:lpstr>Документ</vt:lpstr>
      <vt:lpstr>Муниципальное автономное  общеобразовательное  учреждение основная школа № 25 г. Бор  </vt:lpstr>
      <vt:lpstr>Герои никогда не умирают,  герои в нашей                                                            памяти живут…    Самое высокое звание из всех – защитник Отечества. </vt:lpstr>
      <vt:lpstr>Актуальность работы:   </vt:lpstr>
      <vt:lpstr>Цель исследования: </vt:lpstr>
      <vt:lpstr>Задачи:</vt:lpstr>
      <vt:lpstr>Гипотеза: если я проведу анализ художественных произведений, в которых раскрывается тема подвига юных героев – антифашистов, то сумею сформировать в одноклассниках уважительное отношение к теме солдатского подвига и сохранить историческую память о великом подвиге юных антифашистов в годы Великой Отечественной войны.</vt:lpstr>
      <vt:lpstr>Презентация PowerPoint</vt:lpstr>
      <vt:lpstr>МЕТОДЫ ИССЛЕДОВАНИЯ:</vt:lpstr>
      <vt:lpstr>ЭТАПЫ РАБОТЫ НАД ПРОЕКТОМ:</vt:lpstr>
      <vt:lpstr>Анкетный опрос учащихся: </vt:lpstr>
      <vt:lpstr>Анкетный опрос учащихся: </vt:lpstr>
      <vt:lpstr>Анкетный опрос учащихся: </vt:lpstr>
      <vt:lpstr>Презентация PowerPoint</vt:lpstr>
      <vt:lpstr>Презентация PowerPoint</vt:lpstr>
      <vt:lpstr>Презентация PowerPoint</vt:lpstr>
      <vt:lpstr>ВЫВОДЫ:</vt:lpstr>
      <vt:lpstr>ИНФОРМАЦИОННЫЙ СБОРНИК  «Маленькие герои большой войны» </vt:lpstr>
      <vt:lpstr>ЗАКЛЮЧЕНИЕ: </vt:lpstr>
      <vt:lpstr>СПИСОК ЛИТЕРАТУРЫ: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ХХ конференция НОУ «Интелект» Секция «ЛИТЕРАтУРА»</dc:title>
  <dc:creator>Дмитрий</dc:creator>
  <cp:lastModifiedBy>Наталья</cp:lastModifiedBy>
  <cp:revision>41</cp:revision>
  <dcterms:created xsi:type="dcterms:W3CDTF">2025-01-02T14:08:02Z</dcterms:created>
  <dcterms:modified xsi:type="dcterms:W3CDTF">2025-02-21T17:02:09Z</dcterms:modified>
</cp:coreProperties>
</file>